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7302500" cx="13004800"/>
  <p:notesSz cx="6858000" cy="9144000"/>
  <p:embeddedFontLs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jpg"/><Relationship Id="rId4" Type="http://schemas.openxmlformats.org/officeDocument/2006/relationships/image" Target="../media/image4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9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1.jpg"/><Relationship Id="rId4" Type="http://schemas.openxmlformats.org/officeDocument/2006/relationships/image" Target="../media/image3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30.jpg"/><Relationship Id="rId4" Type="http://schemas.openxmlformats.org/officeDocument/2006/relationships/image" Target="../media/image18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1" Type="http://schemas.openxmlformats.org/officeDocument/2006/relationships/image" Target="../media/image29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4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s" showMasterSp="0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s" showMasterSp="0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" showMasterSp="0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 showMasterSp="0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it Tickets" showMasterSp="0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copy" showMasterSp="0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 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showMasterSp="0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 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 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ussion" showMasterSp="0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buNone/>
              <a:defRPr/>
            </a:lvl1pPr>
            <a:lvl2pPr indent="0" lvl="1" marL="0" marR="0" rtl="0" algn="r">
              <a:lnSpc>
                <a:spcPct val="100000"/>
              </a:lnSpc>
              <a:buNone/>
              <a:defRPr/>
            </a:lvl2pPr>
            <a:lvl3pPr indent="0" lvl="2" marL="0" marR="0" rtl="0" algn="r">
              <a:lnSpc>
                <a:spcPct val="100000"/>
              </a:lnSpc>
              <a:buNone/>
              <a:defRPr/>
            </a:lvl3pPr>
            <a:lvl4pPr indent="0" lvl="3" marL="0" marR="0" rtl="0" algn="r">
              <a:lnSpc>
                <a:spcPct val="100000"/>
              </a:lnSpc>
              <a:buNone/>
              <a:defRPr/>
            </a:lvl4pPr>
            <a:lvl5pPr indent="0" lvl="4" marL="0" marR="0" rtl="0" algn="r">
              <a:lnSpc>
                <a:spcPct val="100000"/>
              </a:lnSpc>
              <a:buNone/>
              <a:defRPr/>
            </a:lvl5pPr>
            <a:lvl6pPr indent="0" lvl="5" marL="0" marR="0" rtl="0" algn="r">
              <a:lnSpc>
                <a:spcPct val="100000"/>
              </a:lnSpc>
              <a:buNone/>
              <a:defRPr/>
            </a:lvl6pPr>
            <a:lvl7pPr indent="0" lvl="6" marL="0" marR="0" rtl="0" algn="r">
              <a:lnSpc>
                <a:spcPct val="100000"/>
              </a:lnSpc>
              <a:buNone/>
              <a:defRPr/>
            </a:lvl7pPr>
            <a:lvl8pPr indent="0" lvl="7" marL="0" marR="0" rtl="0" algn="r">
              <a:lnSpc>
                <a:spcPct val="100000"/>
              </a:lnSpc>
              <a:buNone/>
              <a:defRPr/>
            </a:lvl8pPr>
            <a:lvl9pPr indent="0" lvl="8" marL="0" marR="0" rtl="0" algn="r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" showMasterSp="0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" showMasterSp="0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 w/ Source" showMasterSp="0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Bulleted Text" showMasterSp="0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 showMasterSp="0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Text, 1 Colum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der Rev" showMasterSp="0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Info" showMasterSp="0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showMasterSp="0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Text, 1 Colum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ercise" showMasterSp="0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s" showMasterSp="0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s" showMasterSp="0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4051299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9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9" y="4114799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9" y="4114799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" showMasterSp="0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5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 showMasterSp="0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it Tickets" showMasterSp="0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copy" showMasterSp="0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 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ercise" showMasterSp="0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 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 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 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 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buNone/>
              <a:defRPr/>
            </a:lvl1pPr>
            <a:lvl2pPr indent="0" lvl="1" marL="0" marR="0" rtl="0" algn="l">
              <a:lnSpc>
                <a:spcPct val="100000"/>
              </a:lnSpc>
              <a:buNone/>
              <a:defRPr/>
            </a:lvl2pPr>
            <a:lvl3pPr indent="0" lvl="2" marL="0" marR="0" rtl="0" algn="l">
              <a:lnSpc>
                <a:spcPct val="100000"/>
              </a:lnSpc>
              <a:buNone/>
              <a:defRPr/>
            </a:lvl3pPr>
            <a:lvl4pPr indent="0" lvl="3" marL="0" marR="0" rtl="0" algn="l">
              <a:lnSpc>
                <a:spcPct val="100000"/>
              </a:lnSpc>
              <a:buNone/>
              <a:defRPr/>
            </a:lvl4pPr>
            <a:lvl5pPr indent="0" lvl="4" marL="0" marR="0" rtl="0" algn="l">
              <a:lnSpc>
                <a:spcPct val="100000"/>
              </a:lnSpc>
              <a:buNone/>
              <a:defRPr/>
            </a:lvl5pPr>
            <a:lvl6pPr indent="0" lvl="5" marL="0" marR="0" rtl="0" algn="l">
              <a:lnSpc>
                <a:spcPct val="100000"/>
              </a:lnSpc>
              <a:buNone/>
              <a:defRPr/>
            </a:lvl6pPr>
            <a:lvl7pPr indent="0" lvl="6" marL="0" marR="0" rtl="0" algn="l">
              <a:lnSpc>
                <a:spcPct val="100000"/>
              </a:lnSpc>
              <a:buNone/>
              <a:defRPr/>
            </a:lvl7pPr>
            <a:lvl8pPr indent="0" lvl="7" marL="0" marR="0" rtl="0" algn="l">
              <a:lnSpc>
                <a:spcPct val="100000"/>
              </a:lnSpc>
              <a:buNone/>
              <a:defRPr/>
            </a:lvl8pPr>
            <a:lvl9pPr indent="0" lvl="8" marL="0" marR="0" rtl="0" algn="l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ussion" showMasterSp="0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buNone/>
              <a:defRPr/>
            </a:lvl1pPr>
            <a:lvl2pPr indent="0" lvl="1" marL="0" marR="0" rtl="0" algn="r">
              <a:lnSpc>
                <a:spcPct val="100000"/>
              </a:lnSpc>
              <a:buNone/>
              <a:defRPr/>
            </a:lvl2pPr>
            <a:lvl3pPr indent="0" lvl="2" marL="0" marR="0" rtl="0" algn="r">
              <a:lnSpc>
                <a:spcPct val="100000"/>
              </a:lnSpc>
              <a:buNone/>
              <a:defRPr/>
            </a:lvl3pPr>
            <a:lvl4pPr indent="0" lvl="3" marL="0" marR="0" rtl="0" algn="r">
              <a:lnSpc>
                <a:spcPct val="100000"/>
              </a:lnSpc>
              <a:buNone/>
              <a:defRPr/>
            </a:lvl4pPr>
            <a:lvl5pPr indent="0" lvl="4" marL="0" marR="0" rtl="0" algn="r">
              <a:lnSpc>
                <a:spcPct val="100000"/>
              </a:lnSpc>
              <a:buNone/>
              <a:defRPr/>
            </a:lvl5pPr>
            <a:lvl6pPr indent="0" lvl="5" marL="0" marR="0" rtl="0" algn="r">
              <a:lnSpc>
                <a:spcPct val="100000"/>
              </a:lnSpc>
              <a:buNone/>
              <a:defRPr/>
            </a:lvl6pPr>
            <a:lvl7pPr indent="0" lvl="6" marL="0" marR="0" rtl="0" algn="r">
              <a:lnSpc>
                <a:spcPct val="100000"/>
              </a:lnSpc>
              <a:buNone/>
              <a:defRPr/>
            </a:lvl7pPr>
            <a:lvl8pPr indent="0" lvl="7" marL="0" marR="0" rtl="0" algn="r">
              <a:lnSpc>
                <a:spcPct val="100000"/>
              </a:lnSpc>
              <a:buNone/>
              <a:defRPr/>
            </a:lvl8pPr>
            <a:lvl9pPr indent="0" lvl="8" marL="0" marR="0" rtl="0" algn="r">
              <a:lnSpc>
                <a:spcPct val="100000"/>
              </a:lnSpc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" showMasterSp="0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" showMasterSp="0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 w/ Source" showMasterSp="0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Bulleted Text" showMasterSp="0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 showMasterSp="0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der Rev" showMasterSp="0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Info" showMasterSp="0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tylervigen.com/spurious-correlat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Jonathan Landesman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LUCK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 ONLY SEE THE RESULT - AND THAT MIGHT BE LUCK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FOOLED BY RANDOMNESS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Not actually the actual consultant: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90075"/>
            <a:ext cx="9105426" cy="51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TRADER vs DENTIST and EXPECTED VALUE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178650"/>
            <a:ext cx="5734625" cy="40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825" y="2200575"/>
            <a:ext cx="6247551" cy="40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VS CORRELATION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VS CORRELATION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2" y="0"/>
            <a:ext cx="9684636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66" y="0"/>
            <a:ext cx="9734270" cy="7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VS CORRELATION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THREE DRIVERS 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DIRECTIONALITY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trying to estimate the effect of education on wealth: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eorgia"/>
                <a:ea typeface="Georgia"/>
                <a:cs typeface="Georgia"/>
                <a:sym typeface="Georgia"/>
              </a:rPr>
              <a:t>WEALTH															EDUCATION</a:t>
            </a:r>
            <a:r>
              <a:rPr lang="en-US" sz="36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3036350" y="3511600"/>
            <a:ext cx="6105300" cy="431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8350"/>
            <a:ext cx="12700000" cy="4318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>
            <p:ph idx="1" type="body"/>
          </p:nvPr>
        </p:nvSpPr>
        <p:spPr>
          <a:xfrm>
            <a:off x="254000" y="1292775"/>
            <a:ext cx="12369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trying to estimate the effect of an advertising campaign in December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SHEER RANDOMNESS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2083050" y="2151250"/>
            <a:ext cx="938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http://www.tylervigen.com/spurious-correlations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 human limits on estimating probabilities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Causality vs Correlation and Luck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Practice using functions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Clean some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we tell the difference between two groups of observations (e.g. smokers vs. non-smokers)?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are testing the health of smokers vs. non-smokers.  At a cursory glance, our results may show that smokers are marginally healthier than non-smokers.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they healthier due to random chance or is there a statistically significant difference?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Maybe we happened to assemble a strange group of smoking triathletes and a group of non-smoking couch potatoes.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hypothesis testing can help.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First, you need a hypothesis to test, referred to as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null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The opposite of this would be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alternative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0" y="2851150"/>
            <a:ext cx="3896800" cy="4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if we want to test the relationship between gender and sales, we may have the following hypotheses.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Null hypothesis:  There is no relationship between Gender and Sales.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Alternative hypothesis:  There is a relationship between Gender and Sales.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Once you have your hypotheses, you can check whether the data supports rejecting the null hypothesis or failing to reject the hypothesis.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Failing to reject the null is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the same as accepting the alternate. While the alternative hypothesis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might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 true, we don’t have enough data to support that claim specifically.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Keep this in mind so you don’t overstate your findings.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 CASE STUDY 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going to walk through Part 1 of the guided-demo-starter-code notebook in the class repo for lesson 4.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CASE STUDY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961475" y="2224349"/>
            <a:ext cx="88101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null hypothesis?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this important to use?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VALIDATE YOUR FINDINGS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know how to carry out a hypothesis test, but how do we tell if the association we found is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statistically significant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 significance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likelihood that a result or relationship is caused by something other than random chance.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Statistical hypothesis testing is traditionally employed to determine if a result is statistically significant or not.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fact that people are generally poor at estimating probabilities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That it is incredibly difficult to determine causality - we might be seeing luck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Alternately the effect we see might be driven by something else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Validate your findings using statistical analysis (p-values, confidence intervals)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TRY TO CONVINCE YOU OF: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 cut point of 5% is used.  This means that we say something is statistically significant if there is a less than a 5% chance that our finding was due to random chance alone.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0" y="3291213"/>
            <a:ext cx="52578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13" y="1974850"/>
            <a:ext cx="592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we present results, we say we found something significant using this criteria.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use an example to dive further into this and understand p-values and confidence intervals.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now going to walk through Part 2 of the guided-demo-starter-code notebook in the class repo for lesson 4.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961475" y="2224348"/>
            <a:ext cx="83616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does a 95% confidence interval indicate?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9" name="Shape 63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INDEPENDENT PRACTICE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RESULTS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2961475" y="2224360"/>
            <a:ext cx="75594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 the lab-start-code-4, you will look through a variety of analyses and interpret the findings.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be presented with a series of outputs and tables from a published analysis.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 the outputs and determine if the findings are statistically significant or not.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questions in the notebook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(35 minutes)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56" name="Shape 65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Shape 657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INTERPRETING RESULTS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 REVIEW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review the answers to the questions in the labs.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LAB REVIEW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Probability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 ARE ALL BAD AT PROBABILITY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2123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1" name="Shape 681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Unit Project 2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THANKS FOR THE FOLLOWING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4" name="Shape 694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CITATIONS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Title, Author: link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800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01" name="Shape 70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02" name="Shape 70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03" name="Shape 70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AFC0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  <a:endParaRPr b="1" sz="9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09" name="Shape 70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10" name="Shape 71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11" name="Shape 71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18" name="Shape 71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19" name="Shape 71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20" name="Shape 720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Optional Information:</a:t>
            </a:r>
            <a:endParaRPr b="0" i="0" sz="25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Email?</a:t>
            </a:r>
            <a:endParaRPr b="0" i="0" sz="25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Website?</a:t>
            </a:r>
            <a:endParaRPr b="0" i="0" sz="25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Twitter?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YOUR BRAIN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50" y="1336775"/>
            <a:ext cx="7911988" cy="5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638475" y="6677325"/>
            <a:ext cx="1895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ritholz.com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YOUR BRAIN ON PROBABILITY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75" y="1280800"/>
            <a:ext cx="5992333" cy="58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638475" y="6677325"/>
            <a:ext cx="1895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ritholz.com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THE LINDA QUESTION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35006" y="1168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31 years old, single, outspoken, and very bright. She majored in philosophy. As a student, she was deeply concerned with issues of discrimination and social justice, and also participated in anti-nuclear demonstrations.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From this description, please rate in order which is more probable: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an elementary school teacher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works in a bookstore and takes Yoga classes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active in the feminist movement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a bank teller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a member of the League of Women voters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3000"/>
              <a:buChar char="●"/>
            </a:pPr>
            <a:r>
              <a:rPr lang="en-US" sz="3000">
                <a:solidFill>
                  <a:srgbClr val="2C2D30"/>
                </a:solidFill>
                <a:highlight>
                  <a:srgbClr val="FFFFFF"/>
                </a:highlight>
              </a:rPr>
              <a:t>Linda is a bank teller and is active in the feminist movement</a:t>
            </a:r>
            <a:endParaRPr sz="3000">
              <a:solidFill>
                <a:srgbClr val="2C2D3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LEADING CAUSES OF DEATH, USA, 2015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1360600"/>
            <a:ext cx="11360001" cy="5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EVEN MEDICAL TESTS ARE CONFUSING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a medical test that is 99% accurate.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Also imagine that 1 person in 1000 (0.1%) have the disease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Lets test 100,000 people: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Sick: 100 people are sick (0.1%) → 99 % accurate → 99 positive diagnoses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Healthy: 99,900 are healthy (99.9%) → 99% accurate → 999 FALSE POSITIVES (1% error rate)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Probability you are sick if the test says you are sick?  99/999 = 9%!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